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87" r:id="rId2"/>
    <p:sldId id="284" r:id="rId3"/>
    <p:sldId id="661" r:id="rId4"/>
    <p:sldId id="629" r:id="rId5"/>
    <p:sldId id="658" r:id="rId6"/>
    <p:sldId id="659" r:id="rId7"/>
    <p:sldId id="660" r:id="rId8"/>
    <p:sldId id="673" r:id="rId9"/>
    <p:sldId id="675" r:id="rId10"/>
    <p:sldId id="674" r:id="rId11"/>
    <p:sldId id="662" r:id="rId12"/>
    <p:sldId id="663" r:id="rId13"/>
    <p:sldId id="669" r:id="rId14"/>
    <p:sldId id="664" r:id="rId15"/>
    <p:sldId id="665" r:id="rId16"/>
    <p:sldId id="666" r:id="rId17"/>
    <p:sldId id="667" r:id="rId18"/>
    <p:sldId id="670" r:id="rId19"/>
    <p:sldId id="671" r:id="rId20"/>
    <p:sldId id="672" r:id="rId21"/>
    <p:sldId id="6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J" initials="H" lastIdx="1" clrIdx="0">
    <p:extLst>
      <p:ext uri="{19B8F6BF-5375-455C-9EA6-DF929625EA0E}">
        <p15:presenceInfo xmlns:p15="http://schemas.microsoft.com/office/powerpoint/2012/main" userId="599833d3bcc646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44E12"/>
    <a:srgbClr val="DEA900"/>
    <a:srgbClr val="8D021F"/>
    <a:srgbClr val="FF4B4B"/>
    <a:srgbClr val="F8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052" autoAdjust="0"/>
  </p:normalViewPr>
  <p:slideViewPr>
    <p:cSldViewPr snapToGrid="0">
      <p:cViewPr varScale="1">
        <p:scale>
          <a:sx n="82" d="100"/>
          <a:sy n="82" d="100"/>
        </p:scale>
        <p:origin x="7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237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CFC3E-62E8-43FB-9C17-ABAF02E87D8D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FD533-AF17-417F-BD9E-903623049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69C86-742B-40F4-B508-7A4E3FDD0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4D2B42-715B-49D3-9B1E-E50B2FCDB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561E0E-A0AF-4392-89EE-A1E4F4B2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25A4-A688-40C2-A168-1A9EE8F05F20}" type="datetime1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8D640-B32A-4DAD-8BA1-7C555CCB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32C78-6B7B-41D8-A88D-6C0079EB4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2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AE0C3-B5F2-46B4-BA25-472CF7FC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709533-7535-4D8C-9FF2-26B9CA683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7CEA2-91D3-48B2-BAC1-9A4B48DA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55FF-FAAE-4995-8121-14A5BB49C55B}" type="datetime1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6C4CCC-9208-4599-9A86-86816F38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7D899-2B0F-4BCE-AB40-6133B929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3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E64224-C4DA-4E46-91DD-29121FC92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61BABB-F6E0-487F-B6D9-5AE6E5439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2F386-485E-4BD7-9949-AB0970FD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487B-AF4C-4632-9609-0CC4EAB70E84}" type="datetime1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AC910-431E-43F6-864D-A1EDB91F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AC883-B018-4255-9E57-AD442BE2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8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0B65F-EB55-4756-A310-48276F56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69C856-48F4-4D8A-AF7B-7DEED0515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050"/>
            <a:ext cx="10515600" cy="516255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4D864-907D-4E67-9C4E-9BABA7D3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B5896-10D5-4B1D-A937-E309367A13C6}" type="datetime1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C84F1-35DA-4532-BABA-0D15F3CD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B2A8B-58BD-4C95-A969-FBEDA61A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2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899FD-6B54-4C50-8FB0-00551987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9A250-C725-4B22-88F5-393D7669C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5FBC6-D4AC-4FFD-96A9-D694B034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06ED-3B94-42AF-B535-F3038D5B2413}" type="datetime1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5BFCB-EB16-49AD-BBC2-38858CAD6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99768-02C9-400E-BCFF-C5F80FEA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5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FF308-2BD3-4ED7-8F7C-55F813CA6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2050"/>
            <a:ext cx="5181600" cy="516255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FAADA2-742D-43A3-B080-28127269C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2050"/>
            <a:ext cx="5181600" cy="516255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39E984-332F-4763-B3C3-CDAE0848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4F6F-3FE8-4B22-954F-BBEA7F05A8F1}" type="datetime1">
              <a:rPr lang="en-US" smtClean="0"/>
              <a:t>1/5/2022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B4031E-082E-441F-8187-2EE39C70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FFF2B5-AFA1-4C68-A1F9-E8A5B99D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1B2BE1A-7066-4CE0-A600-76C3500E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800101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3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B30C0-15D0-4E47-B547-79C3D122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62050"/>
            <a:ext cx="5157787" cy="6762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A7EC02-F93D-479C-A1B9-5519CD267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38326"/>
            <a:ext cx="5157787" cy="4486274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96C55-4AE0-4766-B5E8-966F0F442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5701"/>
            <a:ext cx="5183188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3C7845-F918-4520-B907-EF9925D51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38325"/>
            <a:ext cx="5183188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0E8EFC-65DB-4925-9778-1A48DB07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2C26-F824-4F27-9103-618A1FB814D3}" type="datetime1">
              <a:rPr lang="en-US" smtClean="0"/>
              <a:t>1/5/2022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737AE2-9C89-4470-9265-991C4B73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587C81-7184-46E4-8C97-20C104A1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9DDB9C9-3B13-4742-B8D6-E99A4A25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800101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9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4D573-2EE5-4AC9-958A-C63853FF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477B64-A9E4-4240-BF6E-75B5FFA8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E65C5-0C9C-4F6A-A1EF-6CC0C5D687E5}" type="datetime1">
              <a:rPr lang="en-US" smtClean="0"/>
              <a:t>1/5/2022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7C77E8-B8D9-434D-A497-142985F4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4102D2-0AA7-4874-99F3-A849D325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26C704-974A-476F-884D-7E4E0B93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11BC-D55E-45DD-B58A-4EFCA010E532}" type="datetime1">
              <a:rPr lang="en-US" smtClean="0"/>
              <a:t>1/5/2022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7306B6-83AF-4C8C-81B4-717BDF78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6885D8-F154-492F-807E-5E363A6A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2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2DD9A-2B46-4494-ACFA-F5FC9915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955BF-6DA4-4CC9-9AE7-A922B2750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979FD1-3E3E-4DA2-B46C-5CCF3256C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1F8EE1-72B9-42F9-8B09-55C48C28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9FD2-0CA2-408E-833E-45CC9BF1AB8C}" type="datetime1">
              <a:rPr lang="en-US" smtClean="0"/>
              <a:t>1/5/2022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1CB1F-3D61-48A5-BDB2-16FD6A2B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A17B69-9B90-44A8-B6B2-2133BC6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C3C31-C9DF-4463-BB44-43AC98EA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3B28E0-CD8E-473D-AEDF-17041BC0B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ED7A9C-A51C-4072-AF71-6545F36D1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FE21-99EF-44AE-BE71-381812F9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47F46-13FD-456D-A3AF-8E81F63B8844}" type="datetime1">
              <a:rPr lang="en-US" smtClean="0"/>
              <a:t>1/5/2022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8E003-D817-4EEB-B86C-974355A3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DICE Lab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C33A1-F9F1-476F-B638-69AB24F4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8FD6-5B8F-4B42-80AC-0030065F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31DDDE-45BC-416D-8B14-7F1131B97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800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폰트 스타일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57B6E1-1F8D-4ED0-8E10-E8BBEDEC6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0624"/>
            <a:ext cx="10515600" cy="510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8002C6-94EC-4644-B354-0F10D1966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A6FECF54-0229-466C-A8B3-BD1774244CB7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941E4-EAC2-490A-90D7-6FB009ACE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39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/>
              <a:t>DICE Lab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2710F-D820-42B5-858B-77831877B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3DED8FD6-5B8F-4B42-80AC-0030065FA8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0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8D021F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78FBE-82A2-4D3C-910D-9F27CE3B7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551" y="1051063"/>
            <a:ext cx="6572252" cy="1665563"/>
          </a:xfrm>
        </p:spPr>
        <p:txBody>
          <a:bodyPr anchor="ctr">
            <a:norm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단기 현장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실습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주차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207D4D-FF13-49FB-A880-3C5AD562AA2E}"/>
              </a:ext>
            </a:extLst>
          </p:cNvPr>
          <p:cNvSpPr txBox="1">
            <a:spLocks/>
          </p:cNvSpPr>
          <p:nvPr/>
        </p:nvSpPr>
        <p:spPr>
          <a:xfrm>
            <a:off x="2437701" y="2595327"/>
            <a:ext cx="7597952" cy="166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Fish Disease Detection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BA78FBE-82A2-4D3C-910D-9F27CE3B738C}"/>
              </a:ext>
            </a:extLst>
          </p:cNvPr>
          <p:cNvSpPr txBox="1">
            <a:spLocks/>
          </p:cNvSpPr>
          <p:nvPr/>
        </p:nvSpPr>
        <p:spPr>
          <a:xfrm>
            <a:off x="7124444" y="4599805"/>
            <a:ext cx="6572252" cy="166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</a:rPr>
              <a:t>2017136087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</a:rPr>
              <a:t>이유호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7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예상 문제점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8335" y="1184988"/>
            <a:ext cx="996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Image Augmentation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38334" y="1912718"/>
            <a:ext cx="9806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한 이미지로 다른 형태의 이미지를 만들어내는 수행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회전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상하좌우 반전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잡음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늘어뜨림 등의 기법이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36" y="3830738"/>
            <a:ext cx="3272479" cy="22304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973" y="3519073"/>
            <a:ext cx="4189779" cy="28537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5146649" y="4801673"/>
            <a:ext cx="1063690" cy="2885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예상 문제점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8335" y="1184988"/>
            <a:ext cx="996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물고기 질병들의 </a:t>
            </a:r>
            <a:r>
              <a:rPr lang="en-US" altLang="ko-KR" sz="2400" b="1" dirty="0" smtClean="0"/>
              <a:t>Feature</a:t>
            </a:r>
            <a:r>
              <a:rPr lang="ko-KR" altLang="en-US" sz="2400" b="1" dirty="0" smtClean="0"/>
              <a:t>가 명확하지 않음</a:t>
            </a:r>
            <a:endParaRPr lang="en-US" altLang="ko-KR" sz="2400" b="1" dirty="0" smtClean="0"/>
          </a:p>
          <a:p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80" y="2491274"/>
            <a:ext cx="3172510" cy="17711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08" y="2237100"/>
            <a:ext cx="2633206" cy="2146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38539" y="4449309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Aeromonas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681826" y="4449309"/>
            <a:ext cx="85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dropsy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14038" y="5174610"/>
            <a:ext cx="80029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사람 조차도 질병들을 구분하기가 너무 어려움</a:t>
            </a:r>
            <a:r>
              <a:rPr lang="en-US" altLang="ko-KR" sz="2800" b="1" dirty="0" smtClean="0"/>
              <a:t>!</a:t>
            </a:r>
          </a:p>
          <a:p>
            <a:endParaRPr lang="en-US" altLang="ko-KR" sz="2800" b="1" dirty="0" smtClean="0"/>
          </a:p>
          <a:p>
            <a:r>
              <a:rPr lang="en-US" altLang="ko-KR" sz="2000" b="1" dirty="0" smtClean="0"/>
              <a:t>=&gt; </a:t>
            </a:r>
            <a:r>
              <a:rPr lang="ko-KR" altLang="en-US" sz="2000" b="1" dirty="0" smtClean="0"/>
              <a:t>그나마 </a:t>
            </a:r>
            <a:r>
              <a:rPr lang="en-US" altLang="ko-KR" sz="2000" b="1" dirty="0" smtClean="0"/>
              <a:t>Feature</a:t>
            </a:r>
            <a:r>
              <a:rPr lang="ko-KR" altLang="en-US" sz="2000" b="1" dirty="0" smtClean="0"/>
              <a:t>가 두드러지는 </a:t>
            </a:r>
            <a:r>
              <a:rPr lang="en-US" altLang="ko-KR" sz="2000" b="1" dirty="0" err="1" smtClean="0"/>
              <a:t>AnchorWorms</a:t>
            </a:r>
            <a:r>
              <a:rPr lang="ko-KR" altLang="en-US" sz="2000" b="1" dirty="0" smtClean="0"/>
              <a:t>를 먼저 학습시키기로 함</a:t>
            </a:r>
            <a:r>
              <a:rPr lang="en-US" altLang="ko-KR" sz="20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379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과정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5698" y="1136777"/>
            <a:ext cx="1014237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 smtClean="0"/>
              <a:t>환경 세팅</a:t>
            </a:r>
            <a:endParaRPr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Conda</a:t>
            </a:r>
            <a:r>
              <a:rPr lang="en-US" altLang="ko-KR" sz="2000" dirty="0"/>
              <a:t> </a:t>
            </a:r>
            <a:r>
              <a:rPr lang="ko-KR" altLang="en-US" sz="2000" dirty="0"/>
              <a:t>가상환경 생성 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YOLOv5 </a:t>
            </a:r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repository clone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Pytorch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라이브러리 및 필요한 모듈 설치</a:t>
            </a:r>
            <a:r>
              <a:rPr lang="en-US" altLang="ko-KR" sz="2000" dirty="0" smtClean="0"/>
              <a:t>(requirements.txt)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ko-KR" altLang="en-US" sz="2400" b="1" dirty="0" smtClean="0"/>
              <a:t>데이터 폴더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세팅</a:t>
            </a:r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Image </a:t>
            </a:r>
            <a:r>
              <a:rPr lang="ko-KR" altLang="en-US" sz="2000" dirty="0" smtClean="0"/>
              <a:t>폴더와 </a:t>
            </a:r>
            <a:r>
              <a:rPr lang="en-US" altLang="ko-KR" sz="2000" dirty="0"/>
              <a:t>L</a:t>
            </a:r>
            <a:r>
              <a:rPr lang="en-US" altLang="ko-KR" sz="2000" dirty="0" smtClean="0"/>
              <a:t>abel </a:t>
            </a:r>
            <a:r>
              <a:rPr lang="ko-KR" altLang="en-US" sz="2000" dirty="0" smtClean="0"/>
              <a:t>폴더 생성 후 내부에서 </a:t>
            </a:r>
            <a:r>
              <a:rPr lang="en-US" altLang="ko-KR" sz="2000" dirty="0" smtClean="0"/>
              <a:t>train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valid</a:t>
            </a:r>
            <a:r>
              <a:rPr lang="ko-KR" altLang="en-US" sz="2000" dirty="0"/>
              <a:t>로</a:t>
            </a:r>
            <a:r>
              <a:rPr lang="ko-KR" altLang="en-US" sz="2000" dirty="0" smtClean="0"/>
              <a:t> 나누어 이미지 구분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수집된 </a:t>
            </a:r>
            <a:r>
              <a:rPr lang="en-US" altLang="ko-KR" sz="2000" dirty="0" smtClean="0"/>
              <a:t>google drive </a:t>
            </a:r>
            <a:r>
              <a:rPr lang="ko-KR" altLang="en-US" sz="2000" dirty="0" smtClean="0"/>
              <a:t>이미지 활용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sz="2400" b="1" dirty="0" smtClean="0"/>
              <a:t>이미지 데이터 </a:t>
            </a:r>
            <a:r>
              <a:rPr lang="ko-KR" altLang="en-US" sz="2400" b="1" dirty="0" err="1" smtClean="0"/>
              <a:t>라벨링</a:t>
            </a:r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labelImg</a:t>
            </a:r>
            <a:r>
              <a:rPr lang="en-US" altLang="ko-KR" sz="2000" dirty="0" smtClean="0"/>
              <a:t> tool</a:t>
            </a:r>
            <a:r>
              <a:rPr lang="ko-KR" altLang="en-US" sz="2000" dirty="0" smtClean="0"/>
              <a:t>을 이용하여 </a:t>
            </a:r>
            <a:r>
              <a:rPr lang="ko-KR" altLang="en-US" sz="2000" dirty="0" err="1" smtClean="0"/>
              <a:t>라벨링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400" b="1" dirty="0" smtClean="0"/>
              <a:t>4. </a:t>
            </a:r>
            <a:r>
              <a:rPr lang="en-US" altLang="ko-KR" sz="2400" b="1" dirty="0" err="1" smtClean="0"/>
              <a:t>Yaml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파일 생성</a:t>
            </a:r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training data </a:t>
            </a:r>
            <a:r>
              <a:rPr lang="ko-KR" altLang="en-US" sz="2000" dirty="0" smtClean="0"/>
              <a:t>경로</a:t>
            </a:r>
            <a:r>
              <a:rPr lang="en-US" altLang="ko-KR" sz="2000" dirty="0" smtClean="0"/>
              <a:t>, validation data </a:t>
            </a:r>
            <a:r>
              <a:rPr lang="ko-KR" altLang="en-US" sz="2000" dirty="0" smtClean="0"/>
              <a:t>경로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탐지할 </a:t>
            </a:r>
            <a:r>
              <a:rPr lang="en-US" altLang="ko-KR" sz="2000" dirty="0" smtClean="0"/>
              <a:t>class </a:t>
            </a:r>
            <a:r>
              <a:rPr lang="ko-KR" altLang="en-US" sz="2000" dirty="0" smtClean="0"/>
              <a:t>개수</a:t>
            </a:r>
            <a:r>
              <a:rPr lang="en-US" altLang="ko-KR" sz="2000" dirty="0" smtClean="0"/>
              <a:t>, class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이름</a:t>
            </a:r>
            <a:endParaRPr lang="en-US" altLang="ko-KR" sz="2000" dirty="0" smtClean="0"/>
          </a:p>
          <a:p>
            <a:endParaRPr lang="en-US" altLang="ko-KR" dirty="0" smtClean="0"/>
          </a:p>
          <a:p>
            <a:r>
              <a:rPr lang="en-US" altLang="ko-KR" sz="2400" b="1" dirty="0" smtClean="0"/>
              <a:t>5. Training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84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과정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5694" y="1072734"/>
            <a:ext cx="10142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Training </a:t>
            </a:r>
            <a:r>
              <a:rPr lang="ko-KR" altLang="en-US" sz="2400" b="1" dirty="0" smtClean="0"/>
              <a:t>오류 발생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/>
          <a:stretch/>
        </p:blipFill>
        <p:spPr>
          <a:xfrm>
            <a:off x="1212980" y="1651519"/>
            <a:ext cx="9334959" cy="40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과정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5694" y="1072734"/>
            <a:ext cx="10142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Training </a:t>
            </a:r>
            <a:r>
              <a:rPr lang="ko-KR" altLang="en-US" sz="2400" b="1" dirty="0" smtClean="0"/>
              <a:t>오류 발생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/>
          <a:stretch/>
        </p:blipFill>
        <p:spPr>
          <a:xfrm>
            <a:off x="1212980" y="1651519"/>
            <a:ext cx="9334959" cy="4086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5891" y="6008915"/>
            <a:ext cx="234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CPU </a:t>
            </a:r>
            <a:r>
              <a:rPr lang="ko-KR" altLang="en-US" sz="2400" b="1" dirty="0" smtClean="0"/>
              <a:t>성능 부족</a:t>
            </a:r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5" name="타원 4"/>
          <p:cNvSpPr/>
          <p:nvPr/>
        </p:nvSpPr>
        <p:spPr>
          <a:xfrm>
            <a:off x="7521551" y="2482516"/>
            <a:ext cx="3613212" cy="2530136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972148" y="5778082"/>
            <a:ext cx="444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YOLOv5</a:t>
            </a:r>
            <a:r>
              <a:rPr lang="ko-KR" altLang="en-US" dirty="0" smtClean="0">
                <a:solidFill>
                  <a:srgbClr val="0000FF"/>
                </a:solidFill>
              </a:rPr>
              <a:t>모델 자체가 </a:t>
            </a:r>
            <a:r>
              <a:rPr lang="en-US" altLang="ko-KR" dirty="0" smtClean="0">
                <a:solidFill>
                  <a:srgbClr val="0000FF"/>
                </a:solidFill>
              </a:rPr>
              <a:t>CNN </a:t>
            </a:r>
            <a:r>
              <a:rPr lang="ko-KR" altLang="en-US" dirty="0" smtClean="0">
                <a:solidFill>
                  <a:srgbClr val="0000FF"/>
                </a:solidFill>
              </a:rPr>
              <a:t>기반이기에 연산의 수가 많고 </a:t>
            </a:r>
            <a:r>
              <a:rPr lang="ko-KR" altLang="en-US" dirty="0" err="1" smtClean="0">
                <a:solidFill>
                  <a:srgbClr val="0000FF"/>
                </a:solidFill>
              </a:rPr>
              <a:t>파라미터</a:t>
            </a:r>
            <a:r>
              <a:rPr lang="ko-KR" altLang="en-US" dirty="0" smtClean="0">
                <a:solidFill>
                  <a:srgbClr val="0000FF"/>
                </a:solidFill>
              </a:rPr>
              <a:t> 수가 많으며 레이어가 깊음</a:t>
            </a:r>
            <a:r>
              <a:rPr lang="en-US" altLang="ko-KR" dirty="0" smtClean="0">
                <a:solidFill>
                  <a:srgbClr val="0000FF"/>
                </a:solidFill>
              </a:rPr>
              <a:t>.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>
            <a:endCxn id="6" idx="0"/>
          </p:cNvCxnSpPr>
          <p:nvPr/>
        </p:nvCxnSpPr>
        <p:spPr>
          <a:xfrm>
            <a:off x="9978501" y="4944862"/>
            <a:ext cx="214544" cy="83322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과정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5694" y="1072734"/>
            <a:ext cx="1014237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Colab</a:t>
            </a:r>
            <a:r>
              <a:rPr lang="ko-KR" altLang="en-US" sz="2400" b="1" dirty="0" smtClean="0"/>
              <a:t>으로 해결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개발 환경을 </a:t>
            </a:r>
            <a:r>
              <a:rPr lang="en-US" altLang="ko-KR" sz="2000" dirty="0" err="1" smtClean="0"/>
              <a:t>Conda</a:t>
            </a:r>
            <a:r>
              <a:rPr lang="ko-KR" altLang="en-US" sz="2000" dirty="0" smtClean="0"/>
              <a:t>가 아닌 </a:t>
            </a:r>
            <a:r>
              <a:rPr lang="en-US" altLang="ko-KR" sz="2000" dirty="0" err="1" smtClean="0"/>
              <a:t>Colab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이용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Colab</a:t>
            </a:r>
            <a:r>
              <a:rPr lang="ko-KR" altLang="en-US" sz="2000" dirty="0"/>
              <a:t>에서 제공하는 </a:t>
            </a:r>
            <a:r>
              <a:rPr lang="en-US" altLang="ko-KR" sz="2000" dirty="0"/>
              <a:t>GPU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이용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하루 최대 </a:t>
            </a:r>
            <a:r>
              <a:rPr lang="en-US" altLang="ko-KR" sz="2000" dirty="0" smtClean="0"/>
              <a:t>12</a:t>
            </a:r>
            <a:r>
              <a:rPr lang="ko-KR" altLang="en-US" sz="2000" dirty="0" smtClean="0"/>
              <a:t>시간 동안 사용 가능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이미지 크기</a:t>
            </a:r>
            <a:r>
              <a:rPr lang="en-US" altLang="ko-KR" sz="2000" dirty="0"/>
              <a:t> </a:t>
            </a:r>
            <a:r>
              <a:rPr lang="en-US" altLang="ko-KR" sz="2000" dirty="0" smtClean="0"/>
              <a:t>416,</a:t>
            </a:r>
            <a:r>
              <a:rPr lang="en-US" altLang="ko-KR" sz="2000" dirty="0"/>
              <a:t> </a:t>
            </a:r>
            <a:r>
              <a:rPr lang="en-US" altLang="ko-KR" sz="2000" dirty="0" smtClean="0"/>
              <a:t>batch </a:t>
            </a:r>
            <a:r>
              <a:rPr lang="ko-KR" altLang="en-US" sz="2000" dirty="0" smtClean="0"/>
              <a:t>사이즈</a:t>
            </a:r>
            <a:r>
              <a:rPr lang="en-US" altLang="ko-KR" sz="2000" dirty="0"/>
              <a:t> 16 </a:t>
            </a:r>
            <a:r>
              <a:rPr lang="en-US" altLang="ko-KR" sz="2000" dirty="0" smtClean="0"/>
              <a:t>, Epochs</a:t>
            </a:r>
            <a:r>
              <a:rPr lang="en-US" altLang="ko-KR" sz="2000" dirty="0"/>
              <a:t> </a:t>
            </a:r>
            <a:r>
              <a:rPr lang="en-US" altLang="ko-KR" sz="2000" dirty="0" smtClean="0"/>
              <a:t>100</a:t>
            </a:r>
            <a:r>
              <a:rPr lang="ko-KR" altLang="en-US" sz="2000" dirty="0" smtClean="0"/>
              <a:t>으로 했을 때</a:t>
            </a:r>
            <a:r>
              <a:rPr lang="en-US" altLang="ko-KR" sz="2000" dirty="0"/>
              <a:t> 1</a:t>
            </a:r>
            <a:r>
              <a:rPr lang="en-US" altLang="ko-KR" sz="2000" dirty="0" smtClean="0"/>
              <a:t>Epoch </a:t>
            </a:r>
            <a:r>
              <a:rPr lang="ko-KR" altLang="en-US" sz="2000" dirty="0" smtClean="0"/>
              <a:t>당 대략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초 소요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Colab</a:t>
            </a:r>
            <a:r>
              <a:rPr lang="en-US" altLang="ko-KR" sz="2000" dirty="0" smtClean="0"/>
              <a:t> CPU </a:t>
            </a:r>
            <a:r>
              <a:rPr lang="ko-KR" altLang="en-US" sz="2000" dirty="0" smtClean="0"/>
              <a:t>사용 시 </a:t>
            </a:r>
            <a:r>
              <a:rPr lang="en-US" altLang="ko-KR" sz="2000" dirty="0" smtClean="0"/>
              <a:t>1Epoch </a:t>
            </a:r>
            <a:r>
              <a:rPr lang="ko-KR" altLang="en-US" sz="2000" dirty="0" smtClean="0"/>
              <a:t>당 </a:t>
            </a:r>
            <a:r>
              <a:rPr lang="en-US" altLang="ko-KR" sz="2000" dirty="0" smtClean="0"/>
              <a:t>90</a:t>
            </a:r>
            <a:r>
              <a:rPr lang="ko-KR" altLang="en-US" sz="2000" dirty="0" smtClean="0"/>
              <a:t>초 소요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90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과정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64" y="1136777"/>
            <a:ext cx="97917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과정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4" y="1136777"/>
            <a:ext cx="7953764" cy="553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결과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5" b="25109"/>
          <a:stretch/>
        </p:blipFill>
        <p:spPr>
          <a:xfrm>
            <a:off x="1327424" y="3702636"/>
            <a:ext cx="9738617" cy="23641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57" b="25019"/>
          <a:stretch/>
        </p:blipFill>
        <p:spPr>
          <a:xfrm>
            <a:off x="1327424" y="1314330"/>
            <a:ext cx="9738617" cy="23883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054" y="2323817"/>
            <a:ext cx="6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Train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39716" y="4700033"/>
            <a:ext cx="117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Validation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695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결과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69" r="1" b="75793"/>
          <a:stretch/>
        </p:blipFill>
        <p:spPr>
          <a:xfrm>
            <a:off x="1327424" y="3702636"/>
            <a:ext cx="9738617" cy="23641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b="75338"/>
          <a:stretch/>
        </p:blipFill>
        <p:spPr>
          <a:xfrm>
            <a:off x="1327424" y="1314330"/>
            <a:ext cx="9738617" cy="23883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054" y="2323817"/>
            <a:ext cx="6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Train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9716" y="4700033"/>
            <a:ext cx="117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Validation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49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39E7D9-96C2-4B7D-9FF7-3492254305E9}"/>
              </a:ext>
            </a:extLst>
          </p:cNvPr>
          <p:cNvSpPr/>
          <p:nvPr/>
        </p:nvSpPr>
        <p:spPr>
          <a:xfrm>
            <a:off x="-114302" y="182284"/>
            <a:ext cx="2714627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E890416-7C34-46C2-828C-46F75C3E8D18}"/>
              </a:ext>
            </a:extLst>
          </p:cNvPr>
          <p:cNvSpPr txBox="1">
            <a:spLocks/>
          </p:cNvSpPr>
          <p:nvPr/>
        </p:nvSpPr>
        <p:spPr>
          <a:xfrm>
            <a:off x="-259559" y="130552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Overview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838199" y="62416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800"/>
              <a:buFont typeface="Roboto"/>
              <a:buNone/>
              <a:tabLst/>
              <a:defRPr/>
            </a:pPr>
            <a:r>
              <a:rPr lang="en-US" altLang="ko-KR" sz="2400" b="1" dirty="0" err="1" smtClean="0">
                <a:solidFill>
                  <a:schemeClr val="tx1"/>
                </a:solidFill>
                <a:latin typeface="+mj-ea"/>
                <a:ea typeface="+mj-ea"/>
              </a:rPr>
              <a:t>IoT</a:t>
            </a:r>
            <a:r>
              <a:rPr lang="en-US" altLang="ko-KR" sz="2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수조 항온 관리기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sym typeface="Roboto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31333" y="2079800"/>
            <a:ext cx="3090334" cy="18849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2" b="27879"/>
          <a:stretch/>
        </p:blipFill>
        <p:spPr>
          <a:xfrm>
            <a:off x="4466756" y="2867493"/>
            <a:ext cx="3258487" cy="219456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31333" y="1864047"/>
            <a:ext cx="1617134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항온 기능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1333" y="4569000"/>
            <a:ext cx="3090334" cy="18849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31333" y="4353247"/>
            <a:ext cx="1820334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수조 환경 관리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70332" y="2079800"/>
            <a:ext cx="3090334" cy="1884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70332" y="1864047"/>
            <a:ext cx="1617134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IoT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70332" y="4569000"/>
            <a:ext cx="3090334" cy="1884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170331" y="4353247"/>
            <a:ext cx="1617135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Smart AI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284" y="2245047"/>
            <a:ext cx="665015" cy="165966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31333" y="3444147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- 16 °C ~ 35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항온 기능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8" descr="Thermometer cold and hot icon. Freeze temperature vector weather warm cool  indicator Stock Vector Image &amp;amp; Art - Alamy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9" t="9989" r="15506" b="15945"/>
          <a:stretch/>
        </p:blipFill>
        <p:spPr bwMode="auto">
          <a:xfrm>
            <a:off x="1215585" y="2249261"/>
            <a:ext cx="1106365" cy="12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1477106" y="4761639"/>
            <a:ext cx="815976" cy="81597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477106" y="5603635"/>
            <a:ext cx="815976" cy="81597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48467" y="4761639"/>
            <a:ext cx="815976" cy="81597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548467" y="5603635"/>
            <a:ext cx="815976" cy="81597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1928" y="4993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수온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43951" y="486515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암모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니아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19078" y="582695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pH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36345" y="58269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염도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70331" y="2393717"/>
            <a:ext cx="223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모바일 앱을 통한 온도제어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70330" y="3074878"/>
            <a:ext cx="245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모바일 앱을 수조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환경 실시간 모니터링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70331" y="4799555"/>
            <a:ext cx="223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대상 어종에 대한 데이터 제공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Picture 10" descr="AI (artificial intelligence) icon set. 이미지 (1144070060) - 게티이미지뱅크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5" t="65489" r="28979" b="6250"/>
          <a:stretch/>
        </p:blipFill>
        <p:spPr bwMode="auto">
          <a:xfrm>
            <a:off x="10344149" y="4716287"/>
            <a:ext cx="8191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8170331" y="5466990"/>
            <a:ext cx="223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대상 어종 등록 및 이미지 수집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03029" y="4124131"/>
            <a:ext cx="3592285" cy="2556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48761" y="4181640"/>
            <a:ext cx="2154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물고기 질병 탐지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3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결과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50723"/>
          <a:stretch/>
        </p:blipFill>
        <p:spPr>
          <a:xfrm>
            <a:off x="1327424" y="3702636"/>
            <a:ext cx="9738617" cy="23641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50361"/>
          <a:stretch/>
        </p:blipFill>
        <p:spPr>
          <a:xfrm>
            <a:off x="1327424" y="1314330"/>
            <a:ext cx="9738617" cy="23883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054" y="2323817"/>
            <a:ext cx="6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Train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9716" y="4700033"/>
            <a:ext cx="117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Validation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773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결과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82" y="1150671"/>
            <a:ext cx="3255210" cy="27502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259" y="3900967"/>
            <a:ext cx="3291930" cy="27683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982" y="3900967"/>
            <a:ext cx="3255210" cy="27343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195" y="1150671"/>
            <a:ext cx="3246058" cy="27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39E7D9-96C2-4B7D-9FF7-3492254305E9}"/>
              </a:ext>
            </a:extLst>
          </p:cNvPr>
          <p:cNvSpPr/>
          <p:nvPr/>
        </p:nvSpPr>
        <p:spPr>
          <a:xfrm>
            <a:off x="-114302" y="182284"/>
            <a:ext cx="2714627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E890416-7C34-46C2-828C-46F75C3E8D18}"/>
              </a:ext>
            </a:extLst>
          </p:cNvPr>
          <p:cNvSpPr txBox="1">
            <a:spLocks/>
          </p:cNvSpPr>
          <p:nvPr/>
        </p:nvSpPr>
        <p:spPr>
          <a:xfrm>
            <a:off x="-259559" y="130552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</a:rPr>
              <a:t>Overview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www.thedailypost.kr/news/photo/old/2eNFj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0" t="916" r="517" b="2437"/>
          <a:stretch/>
        </p:blipFill>
        <p:spPr bwMode="auto">
          <a:xfrm>
            <a:off x="569166" y="1458393"/>
            <a:ext cx="3107096" cy="212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8174" y="3800558"/>
            <a:ext cx="194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물고기 사진 촬영</a:t>
            </a:r>
            <a:endParaRPr lang="ko-KR" altLang="en-US" b="1" dirty="0"/>
          </a:p>
        </p:txBody>
      </p:sp>
      <p:pic>
        <p:nvPicPr>
          <p:cNvPr id="45" name="Picture 4" descr="플랫폼 - 무료 상호 작용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06" y="3922110"/>
            <a:ext cx="2046762" cy="204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3939723" y="3060440"/>
            <a:ext cx="1042824" cy="1212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H="1" flipV="1">
            <a:off x="3747922" y="3380400"/>
            <a:ext cx="1001360" cy="1172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49282" y="6090170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피쉬케어</a:t>
            </a:r>
            <a:r>
              <a:rPr lang="ko-KR" altLang="en-US" b="1" dirty="0"/>
              <a:t> </a:t>
            </a:r>
            <a:r>
              <a:rPr lang="en-US" altLang="ko-KR" b="1" dirty="0"/>
              <a:t>e</a:t>
            </a:r>
            <a:r>
              <a:rPr lang="ko-KR" altLang="en-US" b="1" dirty="0" err="1"/>
              <a:t>커머스</a:t>
            </a:r>
            <a:r>
              <a:rPr lang="ko-KR" altLang="en-US" b="1" dirty="0"/>
              <a:t> 플랫폼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655" y="1520017"/>
            <a:ext cx="3593370" cy="200204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683617" y="3538538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질병 진단 모델</a:t>
            </a:r>
            <a:endParaRPr lang="ko-KR" altLang="en-US" b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6996957" y="3181739"/>
            <a:ext cx="819286" cy="9344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7231225" y="3427054"/>
            <a:ext cx="802433" cy="958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351051" y="3243660"/>
            <a:ext cx="75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이미지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전송</a:t>
            </a:r>
            <a:endParaRPr lang="ko-KR" alt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6823653" y="3358860"/>
            <a:ext cx="755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/>
              <a:t>진단</a:t>
            </a:r>
            <a:endParaRPr lang="ko-KR" alt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570449" y="3906221"/>
            <a:ext cx="96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진단 </a:t>
            </a:r>
            <a:r>
              <a:rPr lang="ko-KR" altLang="en-US" sz="1400" b="1" smtClean="0"/>
              <a:t>결과 도출</a:t>
            </a:r>
            <a:endParaRPr lang="ko-KR" altLang="en-US" sz="1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480916" y="4151770"/>
            <a:ext cx="96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진단 결과 전송</a:t>
            </a:r>
            <a:endParaRPr lang="ko-KR" altLang="en-US" sz="1400" b="1" dirty="0"/>
          </a:p>
        </p:txBody>
      </p:sp>
      <p:sp>
        <p:nvSpPr>
          <p:cNvPr id="54" name="구름 5"/>
          <p:cNvSpPr/>
          <p:nvPr/>
        </p:nvSpPr>
        <p:spPr>
          <a:xfrm>
            <a:off x="1244348" y="4963422"/>
            <a:ext cx="4060907" cy="171851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798 w 43256"/>
              <a:gd name="connsiteY1" fmla="*/ 4902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798 w 43256"/>
              <a:gd name="connsiteY1" fmla="*/ 4902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3966 w 43256"/>
              <a:gd name="connsiteY18" fmla="*/ 3602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436" y="6916"/>
                  <a:pt x="5798" y="4902"/>
                </a:cubicBezTo>
                <a:cubicBezTo>
                  <a:pt x="7950" y="1721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3966" y="3602"/>
                </a:moveTo>
                <a:cubicBezTo>
                  <a:pt x="14438" y="3978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1773140" y="5075998"/>
            <a:ext cx="3298524" cy="1380182"/>
            <a:chOff x="3472179" y="1975203"/>
            <a:chExt cx="3473664" cy="1155743"/>
          </a:xfrm>
        </p:grpSpPr>
        <p:pic>
          <p:nvPicPr>
            <p:cNvPr id="56" name="Picture 6" descr="긴 그림자, EPS10와 애완 동물 물고기 사료 평면 아이콘 로열티 무료 사진, 그림, 이미지 그리고 스톡포토그래피. Image  48777938.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69" b="94308" l="9931" r="92764">
                          <a14:foregroundMark x1="48576" y1="28538" x2="50962" y2="40154"/>
                          <a14:foregroundMark x1="40108" y1="32769" x2="45497" y2="39769"/>
                          <a14:foregroundMark x1="58276" y1="30846" x2="58661" y2="38231"/>
                          <a14:foregroundMark x1="38953" y1="78846" x2="59815" y2="80000"/>
                          <a14:foregroundMark x1="38568" y1="81923" x2="62125" y2="81923"/>
                          <a14:foregroundMark x1="43572" y1="62615" x2="60585" y2="62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179" y="1975203"/>
              <a:ext cx="1154854" cy="1155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8" descr="Medicine Icon Vector Illustration Medicine Vector Illustration Template Medicine  Icon Design Isolated On White Background Medicine Vector Icon Flat Design  For Website Logo Sign Symbol App Ui Stock Illustration - Download Image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316" l="98" r="100000">
                          <a14:foregroundMark x1="27832" y1="19727" x2="47656" y2="19531"/>
                          <a14:foregroundMark x1="26270" y1="17871" x2="27148" y2="20898"/>
                          <a14:foregroundMark x1="29297" y1="23438" x2="28320" y2="34277"/>
                          <a14:foregroundMark x1="24902" y1="35059" x2="42285" y2="34766"/>
                          <a14:foregroundMark x1="33301" y1="23828" x2="42480" y2="54102"/>
                          <a14:foregroundMark x1="25098" y1="41602" x2="37402" y2="64453"/>
                          <a14:foregroundMark x1="25586" y1="39355" x2="26563" y2="56641"/>
                          <a14:foregroundMark x1="43652" y1="40723" x2="32910" y2="50000"/>
                          <a14:foregroundMark x1="47461" y1="38184" x2="37891" y2="64844"/>
                          <a14:foregroundMark x1="28125" y1="65332" x2="42969" y2="655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1" t="6052" r="18232" b="18913"/>
            <a:stretch/>
          </p:blipFill>
          <p:spPr bwMode="auto">
            <a:xfrm>
              <a:off x="4676775" y="2057400"/>
              <a:ext cx="876300" cy="1019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0" descr="Vector Icon of Cute Smiling Cartoon Fish Stock Illustration - Illustration  of clown, fauna: 143280878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250" b="74875" l="5375" r="92875">
                          <a14:foregroundMark x1="75000" y1="46375" x2="82375" y2="53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t="25454" r="9192" b="26667"/>
            <a:stretch/>
          </p:blipFill>
          <p:spPr bwMode="auto">
            <a:xfrm>
              <a:off x="5602817" y="2159474"/>
              <a:ext cx="1343026" cy="816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Box 58"/>
          <p:cNvSpPr txBox="1"/>
          <p:nvPr/>
        </p:nvSpPr>
        <p:spPr>
          <a:xfrm>
            <a:off x="2456435" y="4873299"/>
            <a:ext cx="175324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Fish Industry Market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336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질병 분석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11" y="1004682"/>
            <a:ext cx="3512892" cy="23020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68" y="722974"/>
            <a:ext cx="3056058" cy="25656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41825" y="3263860"/>
            <a:ext cx="1928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+mj-ea"/>
                <a:ea typeface="+mj-ea"/>
              </a:rPr>
              <a:t>Anchor worms</a:t>
            </a:r>
            <a:endParaRPr lang="en-US" altLang="ko-KR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638350" y="1510413"/>
            <a:ext cx="1825690" cy="1096347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625637" y="1554619"/>
            <a:ext cx="1825690" cy="902375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99961" y="3282520"/>
            <a:ext cx="1519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solidFill>
                  <a:srgbClr val="333333"/>
                </a:solidFill>
                <a:effectLst/>
                <a:latin typeface="+mj-ea"/>
                <a:ea typeface="+mj-ea"/>
              </a:rPr>
              <a:t>Body Flukes</a:t>
            </a:r>
            <a:endParaRPr lang="en-US" altLang="ko-KR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128" y="1499965"/>
            <a:ext cx="3714750" cy="162877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9442580" y="1595534"/>
            <a:ext cx="1693748" cy="703202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270001" y="3306781"/>
            <a:ext cx="1519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solidFill>
                  <a:srgbClr val="333333"/>
                </a:solidFill>
                <a:effectLst/>
                <a:latin typeface="+mj-ea"/>
                <a:ea typeface="+mj-ea"/>
              </a:rPr>
              <a:t>Clamped fin</a:t>
            </a:r>
            <a:endParaRPr lang="en-US" altLang="ko-KR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21" y="3849836"/>
            <a:ext cx="2863332" cy="2225461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908258" y="4327616"/>
            <a:ext cx="1555781" cy="1275666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172" y="4101509"/>
            <a:ext cx="2915754" cy="18956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225" y="3952049"/>
            <a:ext cx="2420502" cy="2123248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4848755" y="4411486"/>
            <a:ext cx="2988959" cy="1275666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9442580" y="3952049"/>
            <a:ext cx="901303" cy="375567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050695" y="4327616"/>
            <a:ext cx="1335178" cy="785985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123714" y="4861535"/>
            <a:ext cx="923987" cy="825617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442580" y="5113601"/>
            <a:ext cx="606489" cy="375567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66417" y="5997130"/>
            <a:ext cx="969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+mj-ea"/>
                <a:ea typeface="+mj-ea"/>
              </a:rPr>
              <a:t>Dropsy</a:t>
            </a:r>
            <a:endParaRPr lang="en-US" altLang="ko-KR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34119" y="5997130"/>
            <a:ext cx="103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+mj-ea"/>
                <a:ea typeface="+mj-ea"/>
              </a:rPr>
              <a:t>Fish ick</a:t>
            </a:r>
            <a:endParaRPr lang="en-US" altLang="ko-KR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29698" y="5997130"/>
            <a:ext cx="995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+mj-ea"/>
                <a:ea typeface="+mj-ea"/>
              </a:rPr>
              <a:t>Fungus</a:t>
            </a:r>
            <a:endParaRPr lang="en-US" altLang="ko-KR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416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질병 분석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23" y="1072724"/>
            <a:ext cx="2725608" cy="2092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58" y="918923"/>
            <a:ext cx="2314576" cy="23733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604" y="832314"/>
            <a:ext cx="2333236" cy="26081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316" y="3963096"/>
            <a:ext cx="2332021" cy="210595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815" y="3909037"/>
            <a:ext cx="2711463" cy="219734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091" y="4000399"/>
            <a:ext cx="2440261" cy="203135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097030" y="3316852"/>
            <a:ext cx="1328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+mj-ea"/>
                <a:ea typeface="+mj-ea"/>
              </a:rPr>
              <a:t>Gill flukes</a:t>
            </a:r>
            <a:endParaRPr lang="en-US" altLang="ko-KR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96250" y="3313428"/>
            <a:ext cx="1328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+mj-ea"/>
                <a:ea typeface="+mj-ea"/>
              </a:rPr>
              <a:t>Gill mites</a:t>
            </a:r>
            <a:endParaRPr lang="en-US" altLang="ko-KR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410195" y="3313428"/>
            <a:ext cx="2512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Hemorrhagic septicemia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456900" y="6073213"/>
            <a:ext cx="608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+mj-ea"/>
                <a:ea typeface="+mj-ea"/>
              </a:rPr>
              <a:t>Lice</a:t>
            </a:r>
            <a:endParaRPr lang="en-US" altLang="ko-KR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89710" y="6073213"/>
            <a:ext cx="1541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Ragged tail fin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520210" y="6069054"/>
            <a:ext cx="2292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Tail, fin and mouth rot</a:t>
            </a:r>
          </a:p>
        </p:txBody>
      </p:sp>
      <p:sp>
        <p:nvSpPr>
          <p:cNvPr id="40" name="타원 39"/>
          <p:cNvSpPr/>
          <p:nvPr/>
        </p:nvSpPr>
        <p:spPr>
          <a:xfrm>
            <a:off x="8888328" y="1164538"/>
            <a:ext cx="1636603" cy="1906572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097030" y="4633096"/>
            <a:ext cx="1071342" cy="1011925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277197" y="3778898"/>
            <a:ext cx="1373899" cy="232748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8919673" y="3925078"/>
            <a:ext cx="1344000" cy="936171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8520209" y="5066462"/>
            <a:ext cx="2126019" cy="1011925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00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모델 선정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blog.kakaocdn.net/dn/HgR35/btq6RNfukFf/tbar7aaWQKbvE8EEkCevK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6" y="1137606"/>
            <a:ext cx="6553134" cy="432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070" y="5051624"/>
            <a:ext cx="51679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/>
              <a:t>우선 </a:t>
            </a:r>
            <a:r>
              <a:rPr lang="en-US" altLang="ko-KR" sz="2200" b="1" dirty="0" smtClean="0"/>
              <a:t>YOLOv5 </a:t>
            </a:r>
            <a:r>
              <a:rPr lang="ko-KR" altLang="en-US" sz="2200" b="1" dirty="0" smtClean="0"/>
              <a:t>모델로 선정</a:t>
            </a:r>
            <a:r>
              <a:rPr lang="en-US" altLang="ko-KR" sz="2200" b="1" dirty="0" smtClean="0"/>
              <a:t>!</a:t>
            </a:r>
          </a:p>
          <a:p>
            <a:pPr algn="ctr"/>
            <a:endParaRPr lang="en-US" altLang="ko-KR" sz="2200" b="1" dirty="0" smtClean="0"/>
          </a:p>
          <a:p>
            <a:pPr algn="ctr"/>
            <a:r>
              <a:rPr lang="ko-KR" altLang="en-US" sz="1600" b="1" dirty="0" smtClean="0"/>
              <a:t>나오는 결과에 따라 그대로 할지 </a:t>
            </a:r>
            <a:r>
              <a:rPr lang="en-US" altLang="ko-KR" sz="1600" b="1" dirty="0" smtClean="0"/>
              <a:t>YOLOv4</a:t>
            </a:r>
            <a:r>
              <a:rPr lang="ko-KR" altLang="en-US" sz="1600" b="1" dirty="0" smtClean="0"/>
              <a:t>로 갈지 </a:t>
            </a:r>
            <a:endParaRPr lang="en-US" altLang="ko-KR" sz="1600" b="1" dirty="0" smtClean="0"/>
          </a:p>
          <a:p>
            <a:pPr algn="ctr"/>
            <a:r>
              <a:rPr lang="en-US" altLang="ko-KR" sz="1600" b="1" dirty="0" smtClean="0"/>
              <a:t>PP-YOLO</a:t>
            </a:r>
            <a:r>
              <a:rPr lang="ko-KR" altLang="en-US" sz="1600" b="1" dirty="0" smtClean="0"/>
              <a:t>로 갈지 결정</a:t>
            </a:r>
            <a:endParaRPr lang="en-US" altLang="ko-KR" sz="16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629070" y="1424737"/>
            <a:ext cx="555482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200" b="1" dirty="0" smtClean="0">
                <a:latin typeface="+mn-ea"/>
              </a:rPr>
              <a:t>FPS</a:t>
            </a:r>
            <a:r>
              <a:rPr lang="ko-KR" altLang="en-US" sz="2200" b="1" dirty="0" smtClean="0">
                <a:latin typeface="+mn-ea"/>
              </a:rPr>
              <a:t>성능</a:t>
            </a:r>
            <a:r>
              <a:rPr lang="en-US" altLang="ko-KR" sz="2200" dirty="0" smtClean="0">
                <a:latin typeface="+mn-ea"/>
              </a:rPr>
              <a:t>: YOLOv4 &gt;YOLOv5</a:t>
            </a:r>
          </a:p>
          <a:p>
            <a:pPr latinLnBrk="1"/>
            <a:endParaRPr lang="en-US" altLang="ko-KR" sz="2200" dirty="0" smtClean="0">
              <a:latin typeface="+mn-ea"/>
            </a:endParaRPr>
          </a:p>
          <a:p>
            <a:pPr latinLnBrk="1"/>
            <a:r>
              <a:rPr lang="ko-KR" altLang="en-US" sz="2200" b="1" dirty="0" smtClean="0">
                <a:latin typeface="+mn-ea"/>
              </a:rPr>
              <a:t>동작 속도</a:t>
            </a:r>
            <a:r>
              <a:rPr lang="en-US" altLang="ko-KR" sz="2200" dirty="0" smtClean="0">
                <a:latin typeface="+mn-ea"/>
              </a:rPr>
              <a:t>: YOLOv4 &lt; YOLOv5</a:t>
            </a:r>
          </a:p>
          <a:p>
            <a:pPr latinLnBrk="1"/>
            <a:endParaRPr lang="en-US" altLang="ko-KR" sz="2200" dirty="0" smtClean="0">
              <a:latin typeface="+mn-ea"/>
            </a:endParaRPr>
          </a:p>
          <a:p>
            <a:pPr latinLnBrk="1"/>
            <a:r>
              <a:rPr lang="ko-KR" altLang="en-US" sz="2200" b="1" dirty="0" smtClean="0">
                <a:latin typeface="+mn-ea"/>
              </a:rPr>
              <a:t>환경 접근성</a:t>
            </a:r>
            <a:r>
              <a:rPr lang="en-US" altLang="ko-KR" sz="2200" dirty="0" smtClean="0">
                <a:latin typeface="+mn-ea"/>
              </a:rPr>
              <a:t>: </a:t>
            </a:r>
            <a:r>
              <a:rPr lang="en-US" altLang="ko-KR" sz="2200" dirty="0">
                <a:latin typeface="+mn-ea"/>
              </a:rPr>
              <a:t>YOLOv4 &lt; </a:t>
            </a:r>
            <a:r>
              <a:rPr lang="en-US" altLang="ko-KR" sz="2200" dirty="0" smtClean="0">
                <a:latin typeface="+mn-ea"/>
              </a:rPr>
              <a:t>YOLOv5</a:t>
            </a:r>
            <a:endParaRPr lang="en-US" altLang="ko-KR" sz="2200" dirty="0">
              <a:latin typeface="+mn-ea"/>
            </a:endParaRPr>
          </a:p>
          <a:p>
            <a:pPr latinLnBrk="1"/>
            <a:r>
              <a:rPr lang="en-US" altLang="ko-KR" dirty="0">
                <a:latin typeface="+mn-ea"/>
              </a:rPr>
              <a:t> </a:t>
            </a:r>
            <a:endParaRPr lang="en-US" altLang="ko-KR" dirty="0" smtClean="0">
              <a:latin typeface="+mn-ea"/>
            </a:endParaRPr>
          </a:p>
          <a:p>
            <a:pPr latinLnBrk="1"/>
            <a:endParaRPr lang="en-US" altLang="ko-KR" dirty="0">
              <a:latin typeface="+mn-ea"/>
            </a:endParaRPr>
          </a:p>
          <a:p>
            <a:pPr latinLnBrk="1"/>
            <a:r>
              <a:rPr lang="ko-KR" altLang="en-US" dirty="0" smtClean="0">
                <a:latin typeface="+mn-ea"/>
              </a:rPr>
              <a:t>연구 및 엔지니어들이 사용할 용도 </a:t>
            </a:r>
            <a:r>
              <a:rPr lang="en-US" altLang="ko-KR" dirty="0" smtClean="0">
                <a:latin typeface="+mn-ea"/>
              </a:rPr>
              <a:t>-&gt;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YOLOv4.</a:t>
            </a:r>
          </a:p>
          <a:p>
            <a:pPr latinLnBrk="1"/>
            <a:r>
              <a:rPr lang="ko-KR" altLang="en-US" dirty="0" smtClean="0">
                <a:latin typeface="+mn-ea"/>
              </a:rPr>
              <a:t>실용적인 </a:t>
            </a:r>
            <a:r>
              <a:rPr lang="ko-KR" altLang="en-US" dirty="0">
                <a:latin typeface="+mn-ea"/>
              </a:rPr>
              <a:t>측면에서 빠르게 </a:t>
            </a:r>
            <a:r>
              <a:rPr lang="ko-KR" altLang="en-US" dirty="0" smtClean="0">
                <a:latin typeface="+mn-ea"/>
              </a:rPr>
              <a:t>구현 </a:t>
            </a:r>
            <a:r>
              <a:rPr lang="en-US" altLang="ko-KR" dirty="0" smtClean="0">
                <a:latin typeface="+mn-ea"/>
              </a:rPr>
              <a:t>-&gt;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YOLOv5.</a:t>
            </a:r>
          </a:p>
          <a:p>
            <a:pPr latinLnBrk="1"/>
            <a:endParaRPr lang="en-US" altLang="ko-KR" b="0" i="0" dirty="0">
              <a:effectLst/>
              <a:latin typeface="+mn-ea"/>
            </a:endParaRPr>
          </a:p>
          <a:p>
            <a:pPr latinLnBrk="1"/>
            <a:endParaRPr lang="en-US" altLang="ko-KR" b="0" i="0" dirty="0">
              <a:effectLst/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912359" y="1810139"/>
            <a:ext cx="10077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479902" y="2472613"/>
            <a:ext cx="10077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750490" y="3144417"/>
            <a:ext cx="10077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904653" y="4926561"/>
            <a:ext cx="4777274" cy="1520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98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예상 문제점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8335" y="1184988"/>
            <a:ext cx="996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학습 데이터 부족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38334" y="1912718"/>
            <a:ext cx="980647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한 질병당 대략 </a:t>
            </a:r>
            <a:r>
              <a:rPr lang="en-US" altLang="ko-KR" sz="2400" dirty="0" smtClean="0"/>
              <a:t>100</a:t>
            </a:r>
            <a:r>
              <a:rPr lang="ko-KR" altLang="en-US" sz="2400" dirty="0" smtClean="0"/>
              <a:t>개 정도의 이미지 파일이 수집되어 있음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최소 </a:t>
            </a:r>
            <a:r>
              <a:rPr lang="en-US" altLang="ko-KR" sz="2400" dirty="0" smtClean="0"/>
              <a:t>5000</a:t>
            </a:r>
            <a:r>
              <a:rPr lang="ko-KR" altLang="en-US" sz="2400" dirty="0" smtClean="0"/>
              <a:t>장의 이미지는 있어야 어느 정도 성능 기대할 수 있음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Train set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Valid set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8:2</a:t>
            </a:r>
            <a:r>
              <a:rPr lang="ko-KR" altLang="en-US" sz="2000" dirty="0" smtClean="0"/>
              <a:t>로 나눌 예정</a:t>
            </a:r>
            <a:endParaRPr lang="en-US" altLang="ko-K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나누는 기준은 랜덤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Over-fitting </a:t>
            </a:r>
            <a:r>
              <a:rPr lang="ko-KR" altLang="en-US" sz="2400" dirty="0" smtClean="0"/>
              <a:t>문제가 발생하겠지만 기존 이미지를 통해 </a:t>
            </a:r>
            <a:r>
              <a:rPr lang="en-US" altLang="ko-KR" sz="2400" dirty="0" smtClean="0"/>
              <a:t>test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시도 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추후에 </a:t>
            </a:r>
            <a:r>
              <a:rPr lang="en-US" altLang="ko-KR" sz="2400" dirty="0" smtClean="0"/>
              <a:t>Image Augmentation</a:t>
            </a:r>
            <a:r>
              <a:rPr lang="ko-KR" altLang="en-US" sz="2400" dirty="0" smtClean="0"/>
              <a:t>을 통해 데이터 양을 늘려서 시도 예정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00604" y="4786604"/>
            <a:ext cx="2677886" cy="34523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9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예상 문제점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8335" y="1184988"/>
            <a:ext cx="996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Image Augmentation </a:t>
            </a:r>
            <a:r>
              <a:rPr lang="ko-KR" altLang="en-US" sz="2400" b="1" dirty="0" smtClean="0"/>
              <a:t>방법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38334" y="2239288"/>
            <a:ext cx="100304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err="1" smtClean="0"/>
              <a:t>OpenCV</a:t>
            </a:r>
            <a:r>
              <a:rPr lang="ko-KR" altLang="en-US" sz="2400" dirty="0" smtClean="0"/>
              <a:t>를 이용한 </a:t>
            </a:r>
            <a:r>
              <a:rPr lang="en-US" altLang="ko-KR" sz="2400" dirty="0" smtClean="0"/>
              <a:t>Augmentation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사용하기 쉬움</a:t>
            </a:r>
            <a:endParaRPr lang="en-US" altLang="ko-KR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Rotate </a:t>
            </a:r>
            <a:r>
              <a:rPr lang="ko-KR" altLang="en-US" sz="2000" dirty="0"/>
              <a:t>시 </a:t>
            </a:r>
            <a:r>
              <a:rPr lang="ko-KR" altLang="en-US" sz="2000" dirty="0" smtClean="0"/>
              <a:t>해상도 </a:t>
            </a:r>
            <a:r>
              <a:rPr lang="ko-KR" altLang="en-US" sz="2000" dirty="0"/>
              <a:t>저하가 심하게 </a:t>
            </a:r>
            <a:r>
              <a:rPr lang="ko-KR" altLang="en-US" sz="2000" dirty="0" smtClean="0"/>
              <a:t>나타나서 사용 불가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en-US" altLang="ko-KR" sz="2400" dirty="0" err="1" smtClean="0"/>
              <a:t>Imgaug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모듈을 이용한 </a:t>
            </a:r>
            <a:r>
              <a:rPr lang="en-US" altLang="ko-KR" sz="2400" dirty="0" smtClean="0"/>
              <a:t>Augmentation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복잡한 구조의 클래스로 구성되어있어 코드 이해 어려움</a:t>
            </a:r>
            <a:endParaRPr lang="en-US" altLang="ko-KR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일부러 잡음을 넣지 않는 이상 해상도가 보존됨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3004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980252-607D-4B62-A158-1DFC1894532E}"/>
              </a:ext>
            </a:extLst>
          </p:cNvPr>
          <p:cNvSpPr/>
          <p:nvPr/>
        </p:nvSpPr>
        <p:spPr>
          <a:xfrm>
            <a:off x="-60961" y="204639"/>
            <a:ext cx="771379" cy="638175"/>
          </a:xfrm>
          <a:prstGeom prst="roundRect">
            <a:avLst/>
          </a:prstGeom>
          <a:solidFill>
            <a:schemeClr val="accent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6AECA7-5EF6-4C0C-9C76-3CF95CD95F90}"/>
              </a:ext>
            </a:extLst>
          </p:cNvPr>
          <p:cNvSpPr txBox="1">
            <a:spLocks/>
          </p:cNvSpPr>
          <p:nvPr/>
        </p:nvSpPr>
        <p:spPr>
          <a:xfrm>
            <a:off x="-1258804" y="177285"/>
            <a:ext cx="3167063" cy="74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8D021F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4B6C4C-9845-4D40-A00F-73D06283C6BB}"/>
              </a:ext>
            </a:extLst>
          </p:cNvPr>
          <p:cNvSpPr/>
          <p:nvPr/>
        </p:nvSpPr>
        <p:spPr>
          <a:xfrm>
            <a:off x="710417" y="395139"/>
            <a:ext cx="2192803" cy="4476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예상 문제점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8335" y="1184988"/>
            <a:ext cx="996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Image Augmentation </a:t>
            </a:r>
            <a:r>
              <a:rPr lang="ko-KR" altLang="en-US" sz="2400" b="1" dirty="0" smtClean="0"/>
              <a:t>방법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38334" y="2239288"/>
            <a:ext cx="100304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err="1" smtClean="0"/>
              <a:t>OpenCV</a:t>
            </a:r>
            <a:r>
              <a:rPr lang="ko-KR" altLang="en-US" sz="2400" dirty="0" smtClean="0"/>
              <a:t>를 이용한 </a:t>
            </a:r>
            <a:r>
              <a:rPr lang="en-US" altLang="ko-KR" sz="2400" dirty="0" smtClean="0"/>
              <a:t>Augmentation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사용하기 쉬움</a:t>
            </a:r>
            <a:endParaRPr lang="en-US" altLang="ko-KR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Rotate </a:t>
            </a:r>
            <a:r>
              <a:rPr lang="ko-KR" altLang="en-US" sz="2000" dirty="0"/>
              <a:t>시 </a:t>
            </a:r>
            <a:r>
              <a:rPr lang="ko-KR" altLang="en-US" sz="2000" dirty="0" smtClean="0"/>
              <a:t>해상도 </a:t>
            </a:r>
            <a:r>
              <a:rPr lang="ko-KR" altLang="en-US" sz="2000" dirty="0"/>
              <a:t>저하가 심하게 </a:t>
            </a:r>
            <a:r>
              <a:rPr lang="ko-KR" altLang="en-US" sz="2000" dirty="0" smtClean="0"/>
              <a:t>나타나서 사용 불가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en-US" altLang="ko-KR" sz="2400" dirty="0" err="1" smtClean="0"/>
              <a:t>Imgaug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모듈을 이용한 </a:t>
            </a:r>
            <a:r>
              <a:rPr lang="en-US" altLang="ko-KR" sz="2400" dirty="0" smtClean="0"/>
              <a:t>Augmentation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복잡한 구조의 클래스로 구성되어있어 코드 이해 어려움</a:t>
            </a:r>
            <a:endParaRPr lang="en-US" altLang="ko-KR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일부러 잡음을 넣지 않는 이상 해상도가 보존됨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961050" y="3628392"/>
            <a:ext cx="7697756" cy="1858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4850</TotalTime>
  <Words>489</Words>
  <Application>Microsoft Office PowerPoint</Application>
  <PresentationFormat>와이드스크린</PresentationFormat>
  <Paragraphs>167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Roboto</vt:lpstr>
      <vt:lpstr>맑은 고딕</vt:lpstr>
      <vt:lpstr>Arial</vt:lpstr>
      <vt:lpstr>Calibri</vt:lpstr>
      <vt:lpstr>Office 테마</vt:lpstr>
      <vt:lpstr>단기 현장 실습 1주차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Heung-Seon</dc:creator>
  <cp:lastModifiedBy>LeeYuho</cp:lastModifiedBy>
  <cp:revision>367</cp:revision>
  <dcterms:created xsi:type="dcterms:W3CDTF">2021-01-02T06:46:12Z</dcterms:created>
  <dcterms:modified xsi:type="dcterms:W3CDTF">2022-01-05T07:02:30Z</dcterms:modified>
</cp:coreProperties>
</file>